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ld Standard TT"/>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ldStandardTT-bold.fntdata"/><Relationship Id="rId23" Type="http://schemas.openxmlformats.org/officeDocument/2006/relationships/font" Target="fonts/OldStandardT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9196f0d3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9196f0d3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9196f0d3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9196f0d3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9196f0d3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9196f0d3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9196f0d3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9196f0d3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9196f0d3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9196f0d3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9196f0d3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9196f0d3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9196f0d3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9196f0d3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9196f0d3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9196f0d3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9196f0d3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9196f0d3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a9196f0d3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a9196f0d3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9196f0d3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9196f0d3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9196f0d3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9196f0d3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9196f0d3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9196f0d3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9196f0d3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9196f0d3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9196f0d3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9196f0d3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9196f0d3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9196f0d3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ctr" bIns="91425" lIns="91425" spcFirstLastPara="1" rIns="91425" wrap="square" tIns="91425">
            <a:normAutofit/>
          </a:bodyPr>
          <a:lstStyle/>
          <a:p>
            <a:pPr indent="241300" lvl="0" marL="0" rtl="0" algn="ctr">
              <a:lnSpc>
                <a:spcPct val="150000"/>
              </a:lnSpc>
              <a:spcBef>
                <a:spcPts val="1200"/>
              </a:spcBef>
              <a:spcAft>
                <a:spcPts val="1000"/>
              </a:spcAft>
              <a:buNone/>
            </a:pPr>
            <a:r>
              <a:rPr lang="ru" sz="2000">
                <a:solidFill>
                  <a:schemeClr val="lt1"/>
                </a:solidFill>
              </a:rPr>
              <a:t>Работа ленинградских художников по маскировке города во время Великой Отечественной войны.</a:t>
            </a:r>
            <a:endParaRPr>
              <a:solidFill>
                <a:schemeClr val="lt1"/>
              </a:solidFill>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500"/>
              <a:t>Презентацию подготовил:</a:t>
            </a:r>
            <a:endParaRPr sz="1500"/>
          </a:p>
          <a:p>
            <a:pPr indent="0" lvl="0" marL="0" rtl="0" algn="l">
              <a:spcBef>
                <a:spcPts val="0"/>
              </a:spcBef>
              <a:spcAft>
                <a:spcPts val="0"/>
              </a:spcAft>
              <a:buNone/>
            </a:pPr>
            <a:r>
              <a:rPr lang="ru" sz="1500"/>
              <a:t>Поленов Кирилл Александрович P3113</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Маскировка других объектов </a:t>
            </a:r>
            <a:r>
              <a:rPr lang="ru"/>
              <a:t>Санкт</a:t>
            </a:r>
            <a:r>
              <a:rPr lang="ru"/>
              <a:t>-Петербурга</a:t>
            </a:r>
            <a:endParaRPr/>
          </a:p>
        </p:txBody>
      </p:sp>
      <p:sp>
        <p:nvSpPr>
          <p:cNvPr id="124" name="Google Shape;124;p22"/>
          <p:cNvSpPr txBox="1"/>
          <p:nvPr>
            <p:ph idx="1" type="body"/>
          </p:nvPr>
        </p:nvSpPr>
        <p:spPr>
          <a:xfrm>
            <a:off x="4416025" y="1171600"/>
            <a:ext cx="4416300" cy="3397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ru" sz="1400">
                <a:latin typeface="Times New Roman"/>
                <a:ea typeface="Times New Roman"/>
                <a:cs typeface="Times New Roman"/>
                <a:sym typeface="Times New Roman"/>
              </a:rPr>
              <a:t>Монументы и скульптуры укрывались рядами из мешков с песком и фанерными досками.</a:t>
            </a:r>
            <a:endParaRPr sz="1400">
              <a:latin typeface="Times New Roman"/>
              <a:ea typeface="Times New Roman"/>
              <a:cs typeface="Times New Roman"/>
              <a:sym typeface="Times New Roman"/>
            </a:endParaRPr>
          </a:p>
          <a:p>
            <a:pPr indent="0" lvl="0" marL="0" rtl="0" algn="l">
              <a:spcBef>
                <a:spcPts val="1200"/>
              </a:spcBef>
              <a:spcAft>
                <a:spcPts val="1200"/>
              </a:spcAft>
              <a:buNone/>
            </a:pPr>
            <a:r>
              <a:rPr lang="ru" sz="1400">
                <a:latin typeface="Times New Roman"/>
                <a:ea typeface="Times New Roman"/>
                <a:cs typeface="Times New Roman"/>
                <a:sym typeface="Times New Roman"/>
              </a:rPr>
              <a:t>Первым памятником на очереди был «Медный всадник» Этьена Фальконе. Вокруг него соорудили деревянный «стакан», который был заполнен песком изнутри.</a:t>
            </a:r>
            <a:endParaRPr/>
          </a:p>
        </p:txBody>
      </p:sp>
      <p:pic>
        <p:nvPicPr>
          <p:cNvPr id="125" name="Google Shape;125;p22"/>
          <p:cNvPicPr preferRelativeResize="0"/>
          <p:nvPr/>
        </p:nvPicPr>
        <p:blipFill>
          <a:blip r:embed="rId3">
            <a:alphaModFix/>
          </a:blip>
          <a:stretch>
            <a:fillRect/>
          </a:stretch>
        </p:blipFill>
        <p:spPr>
          <a:xfrm>
            <a:off x="152400" y="1210625"/>
            <a:ext cx="4111225" cy="2579013"/>
          </a:xfrm>
          <a:prstGeom prst="rect">
            <a:avLst/>
          </a:prstGeom>
          <a:noFill/>
          <a:ln>
            <a:noFill/>
          </a:ln>
        </p:spPr>
      </p:pic>
      <p:sp>
        <p:nvSpPr>
          <p:cNvPr id="126" name="Google Shape;126;p22"/>
          <p:cNvSpPr txBox="1"/>
          <p:nvPr/>
        </p:nvSpPr>
        <p:spPr>
          <a:xfrm>
            <a:off x="154975" y="3965625"/>
            <a:ext cx="2937300" cy="39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ru" sz="1100">
                <a:solidFill>
                  <a:schemeClr val="dk1"/>
                </a:solidFill>
                <a:latin typeface="Times New Roman"/>
                <a:ea typeface="Times New Roman"/>
                <a:cs typeface="Times New Roman"/>
                <a:sym typeface="Times New Roman"/>
              </a:rPr>
              <a:t>Медный всадник во время блокады, 1942 год</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Маскировка других объектов Санкт-Петербурга</a:t>
            </a:r>
            <a:endParaRPr/>
          </a:p>
        </p:txBody>
      </p:sp>
      <p:sp>
        <p:nvSpPr>
          <p:cNvPr id="132" name="Google Shape;132;p23"/>
          <p:cNvSpPr txBox="1"/>
          <p:nvPr>
            <p:ph idx="1" type="body"/>
          </p:nvPr>
        </p:nvSpPr>
        <p:spPr>
          <a:xfrm>
            <a:off x="4705975" y="1171600"/>
            <a:ext cx="4126200" cy="33972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ru" sz="1400">
                <a:latin typeface="Times New Roman"/>
                <a:ea typeface="Times New Roman"/>
                <a:cs typeface="Times New Roman"/>
                <a:sym typeface="Times New Roman"/>
              </a:rPr>
              <a:t>Следующим был памятник Николаю I. Главная проблема заключалась в том, что он имел всего две точки опоры, представлявшие собой задние ноги коня, на котором восседает император. Решение заключалось в том, чтобы засыпать песок в специальные маты, которыми обложили декоративные элементы памятника, закрыв его фанерой.</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33" name="Google Shape;133;p23"/>
          <p:cNvPicPr preferRelativeResize="0"/>
          <p:nvPr/>
        </p:nvPicPr>
        <p:blipFill>
          <a:blip r:embed="rId3">
            <a:alphaModFix/>
          </a:blip>
          <a:stretch>
            <a:fillRect/>
          </a:stretch>
        </p:blipFill>
        <p:spPr>
          <a:xfrm>
            <a:off x="152400" y="1210625"/>
            <a:ext cx="4401175" cy="2380657"/>
          </a:xfrm>
          <a:prstGeom prst="rect">
            <a:avLst/>
          </a:prstGeom>
          <a:noFill/>
          <a:ln>
            <a:noFill/>
          </a:ln>
        </p:spPr>
      </p:pic>
      <p:sp>
        <p:nvSpPr>
          <p:cNvPr id="134" name="Google Shape;134;p23"/>
          <p:cNvSpPr txBox="1"/>
          <p:nvPr/>
        </p:nvSpPr>
        <p:spPr>
          <a:xfrm>
            <a:off x="167600" y="3814350"/>
            <a:ext cx="4126200" cy="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ru" sz="1100">
                <a:solidFill>
                  <a:schemeClr val="dk1"/>
                </a:solidFill>
                <a:latin typeface="Times New Roman"/>
                <a:ea typeface="Times New Roman"/>
                <a:cs typeface="Times New Roman"/>
                <a:sym typeface="Times New Roman"/>
              </a:rPr>
              <a:t>Памятник Николаю I на площади перед Исаакиевским Собором</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других объектов Санкт-Петербурга</a:t>
            </a:r>
            <a:endParaRPr/>
          </a:p>
          <a:p>
            <a:pPr indent="0" lvl="0" marL="0" rtl="0" algn="l">
              <a:spcBef>
                <a:spcPts val="0"/>
              </a:spcBef>
              <a:spcAft>
                <a:spcPts val="0"/>
              </a:spcAft>
              <a:buNone/>
            </a:pPr>
            <a:r>
              <a:t/>
            </a:r>
            <a:endParaRPr/>
          </a:p>
        </p:txBody>
      </p:sp>
      <p:pic>
        <p:nvPicPr>
          <p:cNvPr id="140" name="Google Shape;140;p24"/>
          <p:cNvPicPr preferRelativeResize="0"/>
          <p:nvPr/>
        </p:nvPicPr>
        <p:blipFill>
          <a:blip r:embed="rId3">
            <a:alphaModFix/>
          </a:blip>
          <a:stretch>
            <a:fillRect/>
          </a:stretch>
        </p:blipFill>
        <p:spPr>
          <a:xfrm>
            <a:off x="429750" y="1210638"/>
            <a:ext cx="4288825" cy="2904925"/>
          </a:xfrm>
          <a:prstGeom prst="rect">
            <a:avLst/>
          </a:prstGeom>
          <a:noFill/>
          <a:ln>
            <a:noFill/>
          </a:ln>
        </p:spPr>
      </p:pic>
      <p:pic>
        <p:nvPicPr>
          <p:cNvPr id="141" name="Google Shape;141;p24"/>
          <p:cNvPicPr preferRelativeResize="0"/>
          <p:nvPr/>
        </p:nvPicPr>
        <p:blipFill>
          <a:blip r:embed="rId4">
            <a:alphaModFix/>
          </a:blip>
          <a:stretch>
            <a:fillRect/>
          </a:stretch>
        </p:blipFill>
        <p:spPr>
          <a:xfrm>
            <a:off x="5060075" y="1184988"/>
            <a:ext cx="3541351" cy="2956201"/>
          </a:xfrm>
          <a:prstGeom prst="rect">
            <a:avLst/>
          </a:prstGeom>
          <a:noFill/>
          <a:ln>
            <a:noFill/>
          </a:ln>
        </p:spPr>
      </p:pic>
      <p:sp>
        <p:nvSpPr>
          <p:cNvPr id="142" name="Google Shape;142;p24"/>
          <p:cNvSpPr txBox="1"/>
          <p:nvPr/>
        </p:nvSpPr>
        <p:spPr>
          <a:xfrm>
            <a:off x="432325" y="4255575"/>
            <a:ext cx="3541500" cy="36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ru" sz="1100">
                <a:solidFill>
                  <a:schemeClr val="dk1"/>
                </a:solidFill>
                <a:latin typeface="Times New Roman"/>
                <a:ea typeface="Times New Roman"/>
                <a:cs typeface="Times New Roman"/>
                <a:sym typeface="Times New Roman"/>
              </a:rPr>
              <a:t>Подготовка одной из скульптур Клодта к укрытию, 1941 год</a:t>
            </a:r>
            <a:endParaRPr sz="1800">
              <a:solidFill>
                <a:schemeClr val="dk1"/>
              </a:solidFill>
              <a:latin typeface="Old Standard TT"/>
              <a:ea typeface="Old Standard TT"/>
              <a:cs typeface="Old Standard TT"/>
              <a:sym typeface="Old Standard TT"/>
            </a:endParaRPr>
          </a:p>
        </p:txBody>
      </p:sp>
      <p:sp>
        <p:nvSpPr>
          <p:cNvPr id="143" name="Google Shape;143;p24"/>
          <p:cNvSpPr txBox="1"/>
          <p:nvPr/>
        </p:nvSpPr>
        <p:spPr>
          <a:xfrm>
            <a:off x="5109375" y="4268175"/>
            <a:ext cx="32022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ru" sz="1100">
                <a:solidFill>
                  <a:schemeClr val="dk1"/>
                </a:solidFill>
                <a:latin typeface="Times New Roman"/>
                <a:ea typeface="Times New Roman"/>
                <a:cs typeface="Times New Roman"/>
                <a:sym typeface="Times New Roman"/>
              </a:rPr>
              <a:t>Извлечение из-под земли одной из скульптур Клодта, 1945 год</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Маскировка других объектов Санкт-Петербурга</a:t>
            </a:r>
            <a:endParaRPr/>
          </a:p>
        </p:txBody>
      </p:sp>
      <p:sp>
        <p:nvSpPr>
          <p:cNvPr id="149" name="Google Shape;149;p25"/>
          <p:cNvSpPr txBox="1"/>
          <p:nvPr>
            <p:ph idx="1" type="body"/>
          </p:nvPr>
        </p:nvSpPr>
        <p:spPr>
          <a:xfrm>
            <a:off x="4572000" y="1171600"/>
            <a:ext cx="4260300" cy="33972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ru" sz="1400">
                <a:latin typeface="Times New Roman"/>
                <a:ea typeface="Times New Roman"/>
                <a:cs typeface="Times New Roman"/>
                <a:sym typeface="Times New Roman"/>
              </a:rPr>
              <a:t>Легендарную Александровскую колонну обнесли строительными лесами и закрепили системой растяжек, чтобы она не упала во время бомбардировок. Однако ангел на вершине все равно получил осколочное повреждение на одном из крыльев и сотни других мелких повреждений.</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1148200" y="1247250"/>
            <a:ext cx="2284374" cy="3031799"/>
          </a:xfrm>
          <a:prstGeom prst="rect">
            <a:avLst/>
          </a:prstGeom>
          <a:noFill/>
          <a:ln>
            <a:noFill/>
          </a:ln>
        </p:spPr>
      </p:pic>
      <p:sp>
        <p:nvSpPr>
          <p:cNvPr id="151" name="Google Shape;151;p25"/>
          <p:cNvSpPr txBox="1"/>
          <p:nvPr/>
        </p:nvSpPr>
        <p:spPr>
          <a:xfrm>
            <a:off x="1087875" y="4406850"/>
            <a:ext cx="3113700" cy="3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ru" sz="1100">
                <a:solidFill>
                  <a:schemeClr val="dk1"/>
                </a:solidFill>
                <a:latin typeface="Times New Roman"/>
                <a:ea typeface="Times New Roman"/>
                <a:cs typeface="Times New Roman"/>
                <a:sym typeface="Times New Roman"/>
              </a:rPr>
              <a:t>Проект защиты и крепления Александровской колонны</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других объектов Санкт-Петербурга</a:t>
            </a:r>
            <a:endParaRPr/>
          </a:p>
          <a:p>
            <a:pPr indent="0" lvl="0" marL="0" rtl="0" algn="l">
              <a:spcBef>
                <a:spcPts val="0"/>
              </a:spcBef>
              <a:spcAft>
                <a:spcPts val="0"/>
              </a:spcAft>
              <a:buNone/>
            </a:pPr>
            <a:r>
              <a:t/>
            </a:r>
            <a:endParaRPr/>
          </a:p>
        </p:txBody>
      </p:sp>
      <p:sp>
        <p:nvSpPr>
          <p:cNvPr id="157" name="Google Shape;157;p26"/>
          <p:cNvSpPr txBox="1"/>
          <p:nvPr>
            <p:ph idx="1" type="body"/>
          </p:nvPr>
        </p:nvSpPr>
        <p:spPr>
          <a:xfrm>
            <a:off x="311525" y="1171600"/>
            <a:ext cx="8520600" cy="33972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Clr>
                <a:schemeClr val="dk1"/>
              </a:buClr>
              <a:buSzPct val="78571"/>
              <a:buFont typeface="Arial"/>
              <a:buNone/>
            </a:pPr>
            <a:r>
              <a:rPr lang="ru" sz="1400">
                <a:latin typeface="Times New Roman"/>
                <a:ea typeface="Times New Roman"/>
                <a:cs typeface="Times New Roman"/>
                <a:sym typeface="Times New Roman"/>
              </a:rPr>
              <a:t>Как уже говорилось ранее, при маскировке Ленинграда использовался объемный принцип, так как нарисованные объекты не отбрасывали тени, что значительно снижало эффект от маскировки.</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ru" sz="1400">
                <a:latin typeface="Times New Roman"/>
                <a:ea typeface="Times New Roman"/>
                <a:cs typeface="Times New Roman"/>
                <a:sym typeface="Times New Roman"/>
              </a:rPr>
              <a:t>Из зданий делали парки, мосты маскировали под руины при помощи бутафорских деревянных сооружений, улицы продлевались, а корабли на Неве становились целыми кварталами домов. Так как немцы летали довольно высоко из-за работы зенитных войск города, им было сложно бомбить цели с прицельной точностью.</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ru" sz="1400">
                <a:latin typeface="Times New Roman"/>
                <a:ea typeface="Times New Roman"/>
                <a:cs typeface="Times New Roman"/>
                <a:sym typeface="Times New Roman"/>
              </a:rPr>
              <a:t>Как уже говорилось ранее, при маскировке Ленинграда использовался объемный принцип, так как нарисованные объекты не отбрасывали тени, что значительно снижало эффект от маскировки.</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ru" sz="1400">
                <a:latin typeface="Times New Roman"/>
                <a:ea typeface="Times New Roman"/>
                <a:cs typeface="Times New Roman"/>
                <a:sym typeface="Times New Roman"/>
              </a:rPr>
              <a:t>Из зданий делали парки, мосты маскировали под руины при помощи бутафорских деревянных сооружений, улицы продлевались, а корабли на Неве становились целыми кварталами домов. Так как немцы летали довольно высоко из-за работы зенитных войск города, им было сложно бомбить цели с прицельной точностью.</a:t>
            </a:r>
            <a:endParaRPr sz="1400">
              <a:latin typeface="Times New Roman"/>
              <a:ea typeface="Times New Roman"/>
              <a:cs typeface="Times New Roman"/>
              <a:sym typeface="Times New Roman"/>
            </a:endParaRPr>
          </a:p>
          <a:p>
            <a:pPr indent="0" lvl="0" marL="0" rtl="0" algn="l">
              <a:spcBef>
                <a:spcPts val="1200"/>
              </a:spcBef>
              <a:spcAft>
                <a:spcPts val="1200"/>
              </a:spcAft>
              <a:buNone/>
            </a:pPr>
            <a:r>
              <a:rPr lang="ru" sz="1400">
                <a:latin typeface="Times New Roman"/>
                <a:ea typeface="Times New Roman"/>
                <a:cs typeface="Times New Roman"/>
                <a:sym typeface="Times New Roman"/>
              </a:rPr>
              <a:t>Вокзалы тоже маскировались под руины, а рядом возводили их копии. Так, например, финский вокзал обзавелся своей копией, на которую летчики Люфтваффе охотно велись и бомбили не те объекты.</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других объектов Санкт-Петербурга</a:t>
            </a:r>
            <a:endParaRPr/>
          </a:p>
          <a:p>
            <a:pPr indent="0" lvl="0" marL="0" rtl="0" algn="l">
              <a:spcBef>
                <a:spcPts val="0"/>
              </a:spcBef>
              <a:spcAft>
                <a:spcPts val="0"/>
              </a:spcAft>
              <a:buNone/>
            </a:pPr>
            <a:r>
              <a:t/>
            </a:r>
            <a:endParaRPr/>
          </a:p>
        </p:txBody>
      </p:sp>
      <p:sp>
        <p:nvSpPr>
          <p:cNvPr id="163" name="Google Shape;163;p27"/>
          <p:cNvSpPr txBox="1"/>
          <p:nvPr>
            <p:ph idx="1" type="body"/>
          </p:nvPr>
        </p:nvSpPr>
        <p:spPr>
          <a:xfrm>
            <a:off x="4504275" y="1171600"/>
            <a:ext cx="4328100" cy="33972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ru" sz="1400">
                <a:latin typeface="Times New Roman"/>
                <a:ea typeface="Times New Roman"/>
                <a:cs typeface="Times New Roman"/>
                <a:sym typeface="Times New Roman"/>
              </a:rPr>
              <a:t>За маскировку кораблей отвечал талантливый художник Борис Смирнов. Он расписывал корабли под набережные, возводил на них дома при помощи фанеры и прочих подручных средств.</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ru" sz="1400">
                <a:latin typeface="Times New Roman"/>
                <a:ea typeface="Times New Roman"/>
                <a:cs typeface="Times New Roman"/>
                <a:sym typeface="Times New Roman"/>
              </a:rPr>
              <a:t>Смирнов в блокаду служил на Краснознаменном Балтийском флоте капитаном-инженером, руководил маскировочной лабораторией</a:t>
            </a:r>
            <a:r>
              <a:rPr lang="ru" sz="1150">
                <a:solidFill>
                  <a:srgbClr val="484848"/>
                </a:solidFill>
                <a:highlight>
                  <a:srgbClr val="FFFFFF"/>
                </a:highlight>
                <a:latin typeface="Arial"/>
                <a:ea typeface="Arial"/>
                <a:cs typeface="Arial"/>
                <a:sym typeface="Arial"/>
              </a:rPr>
              <a:t>.</a:t>
            </a:r>
            <a:endParaRPr sz="1150">
              <a:solidFill>
                <a:srgbClr val="484848"/>
              </a:solidFill>
              <a:highlight>
                <a:srgbClr val="FFFFFF"/>
              </a:highlight>
              <a:latin typeface="Arial"/>
              <a:ea typeface="Arial"/>
              <a:cs typeface="Arial"/>
              <a:sym typeface="Arial"/>
            </a:endParaRPr>
          </a:p>
          <a:p>
            <a:pPr indent="0" lvl="0" marL="0" rtl="0" algn="l">
              <a:spcBef>
                <a:spcPts val="1200"/>
              </a:spcBef>
              <a:spcAft>
                <a:spcPts val="1200"/>
              </a:spcAft>
              <a:buNone/>
            </a:pPr>
            <a:r>
              <a:rPr lang="ru" sz="1500">
                <a:solidFill>
                  <a:srgbClr val="242F33"/>
                </a:solidFill>
                <a:highlight>
                  <a:srgbClr val="FFFFFF"/>
                </a:highlight>
                <a:latin typeface="Georgia"/>
                <a:ea typeface="Georgia"/>
                <a:cs typeface="Georgia"/>
                <a:sym typeface="Georgia"/>
              </a:rPr>
              <a:t> </a:t>
            </a:r>
            <a:r>
              <a:rPr lang="ru" sz="1400">
                <a:latin typeface="Times New Roman"/>
                <a:ea typeface="Times New Roman"/>
                <a:cs typeface="Times New Roman"/>
                <a:sym typeface="Times New Roman"/>
              </a:rPr>
              <a:t>Обычно корабли, стоявшие у берега, маскировались с помощью системы сетей, деформирующих накидок, навесов и пр., причем очень важно было в таких случаях позаботиться о заполнении промежутка водной поверхности между кораблем и берегом и около корабля плотами, скрепленными досками, бревнами и т. д.</a:t>
            </a:r>
            <a:endParaRPr sz="1400">
              <a:latin typeface="Times New Roman"/>
              <a:ea typeface="Times New Roman"/>
              <a:cs typeface="Times New Roman"/>
              <a:sym typeface="Times New Roman"/>
            </a:endParaRPr>
          </a:p>
        </p:txBody>
      </p:sp>
      <p:pic>
        <p:nvPicPr>
          <p:cNvPr id="164" name="Google Shape;164;p27"/>
          <p:cNvPicPr preferRelativeResize="0"/>
          <p:nvPr/>
        </p:nvPicPr>
        <p:blipFill>
          <a:blip r:embed="rId3">
            <a:alphaModFix/>
          </a:blip>
          <a:stretch>
            <a:fillRect/>
          </a:stretch>
        </p:blipFill>
        <p:spPr>
          <a:xfrm>
            <a:off x="152400" y="1210625"/>
            <a:ext cx="4199474" cy="2440105"/>
          </a:xfrm>
          <a:prstGeom prst="rect">
            <a:avLst/>
          </a:prstGeom>
          <a:noFill/>
          <a:ln>
            <a:noFill/>
          </a:ln>
        </p:spPr>
      </p:pic>
      <p:sp>
        <p:nvSpPr>
          <p:cNvPr id="165" name="Google Shape;165;p27"/>
          <p:cNvSpPr txBox="1"/>
          <p:nvPr/>
        </p:nvSpPr>
        <p:spPr>
          <a:xfrm>
            <a:off x="205400" y="3826950"/>
            <a:ext cx="34290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ru" sz="1100">
                <a:solidFill>
                  <a:schemeClr val="dk1"/>
                </a:solidFill>
                <a:latin typeface="Times New Roman"/>
                <a:ea typeface="Times New Roman"/>
                <a:cs typeface="Times New Roman"/>
                <a:sym typeface="Times New Roman"/>
              </a:rPr>
              <a:t>Эсминец "Свирепый" в елках у Петровского острова</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Процесс создания маскировочных сетей</a:t>
            </a:r>
            <a:endParaRPr/>
          </a:p>
        </p:txBody>
      </p:sp>
      <p:sp>
        <p:nvSpPr>
          <p:cNvPr id="171" name="Google Shape;171;p28"/>
          <p:cNvSpPr txBox="1"/>
          <p:nvPr>
            <p:ph idx="1" type="body"/>
          </p:nvPr>
        </p:nvSpPr>
        <p:spPr>
          <a:xfrm>
            <a:off x="4504275" y="1171600"/>
            <a:ext cx="4328100" cy="3397200"/>
          </a:xfrm>
          <a:prstGeom prst="rect">
            <a:avLst/>
          </a:prstGeom>
        </p:spPr>
        <p:txBody>
          <a:bodyPr anchorCtr="0" anchor="t" bIns="91425" lIns="91425" spcFirstLastPara="1" rIns="91425" wrap="square" tIns="91425">
            <a:normAutofit lnSpcReduction="10000"/>
          </a:bodyPr>
          <a:lstStyle/>
          <a:p>
            <a:pPr indent="0" lvl="0" marL="0" rtl="0" algn="just">
              <a:spcBef>
                <a:spcPts val="1200"/>
              </a:spcBef>
              <a:spcAft>
                <a:spcPts val="1200"/>
              </a:spcAft>
              <a:buNone/>
            </a:pPr>
            <a:r>
              <a:rPr lang="ru" sz="1400">
                <a:latin typeface="Times New Roman"/>
                <a:ea typeface="Times New Roman"/>
                <a:cs typeface="Times New Roman"/>
                <a:sym typeface="Times New Roman"/>
              </a:rPr>
              <a:t>Для укрытия такого большого масштаба достопримечательностей требовалось множество маскировочных сетей. Также их нужно было менять каждый сезон. Изображение растительности на ткани легко распознавалось немцами при помощи специальных фильтров. Для чего ленинградские биологи разработали технологию консервирования растительности.  Ветви, кусты, срубленные деревья, листья и так далее теперь могли сохранять естественный цвет и вид на протяжении одного сезона. Ещё сети могли быть повреждены бомбами. По этим причинам город нуждался в огромном количестве маскировочных сетей.</a:t>
            </a:r>
            <a:endParaRPr/>
          </a:p>
        </p:txBody>
      </p:sp>
      <p:pic>
        <p:nvPicPr>
          <p:cNvPr id="172" name="Google Shape;172;p28"/>
          <p:cNvPicPr preferRelativeResize="0"/>
          <p:nvPr/>
        </p:nvPicPr>
        <p:blipFill>
          <a:blip r:embed="rId3">
            <a:alphaModFix/>
          </a:blip>
          <a:stretch>
            <a:fillRect/>
          </a:stretch>
        </p:blipFill>
        <p:spPr>
          <a:xfrm>
            <a:off x="152400" y="1210625"/>
            <a:ext cx="4199475" cy="2737056"/>
          </a:xfrm>
          <a:prstGeom prst="rect">
            <a:avLst/>
          </a:prstGeom>
          <a:noFill/>
          <a:ln>
            <a:noFill/>
          </a:ln>
        </p:spPr>
      </p:pic>
      <p:sp>
        <p:nvSpPr>
          <p:cNvPr id="173" name="Google Shape;173;p28"/>
          <p:cNvSpPr txBox="1"/>
          <p:nvPr/>
        </p:nvSpPr>
        <p:spPr>
          <a:xfrm>
            <a:off x="129775" y="4091700"/>
            <a:ext cx="40593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ru" sz="1100">
                <a:solidFill>
                  <a:schemeClr val="dk1"/>
                </a:solidFill>
                <a:latin typeface="Times New Roman"/>
                <a:ea typeface="Times New Roman"/>
                <a:cs typeface="Times New Roman"/>
                <a:sym typeface="Times New Roman"/>
              </a:rPr>
              <a:t>Н. М. Быльев-Протопопов «Девочки плетут маскировочные сети»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Заключение</a:t>
            </a:r>
            <a:endParaRPr/>
          </a:p>
        </p:txBody>
      </p:sp>
      <p:sp>
        <p:nvSpPr>
          <p:cNvPr id="179" name="Google Shape;179;p2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Clr>
                <a:schemeClr val="dk1"/>
              </a:buClr>
              <a:buSzPts val="1100"/>
              <a:buFont typeface="Arial"/>
              <a:buNone/>
            </a:pPr>
            <a:r>
              <a:rPr lang="ru" sz="1400">
                <a:latin typeface="Times New Roman"/>
                <a:ea typeface="Times New Roman"/>
                <a:cs typeface="Times New Roman"/>
                <a:sym typeface="Times New Roman"/>
              </a:rPr>
              <a:t>Подводя итог, можно с уверенностью заявить, что цель работы достигнута. Проанализировав подвиги жителей Ленинграда во время блокады, можно понять, как важно исполнять свой гражданский долг. Эти люди рисковали и жертвовали жизнью, работали ночами, чтобы сохранить свой родной город для себя и будущих поколений. Именно благодаря заслугами главного архитектора Петербурга – Николая Варфоломеевича Баранова, его заместителя Александра Ивановича Наумова, главы комитета по охране памятников –Николая Николаевича Белехова и многих других архитекторов, художников, театральных специалистов, простых граждан и даже альпинистов, мы имеем возможность видеть почти все главные достопримечательности Петербург такими какими они были до войны.</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План презентации</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Введение</a:t>
            </a:r>
            <a:endParaRPr/>
          </a:p>
          <a:p>
            <a:pPr indent="-342900" lvl="0" marL="457200" rtl="0" algn="l">
              <a:spcBef>
                <a:spcPts val="0"/>
              </a:spcBef>
              <a:spcAft>
                <a:spcPts val="0"/>
              </a:spcAft>
              <a:buSzPts val="1800"/>
              <a:buChar char="●"/>
            </a:pPr>
            <a:r>
              <a:rPr lang="ru"/>
              <a:t>Маскировка высотных доминант. Подвиг альпинистов</a:t>
            </a:r>
            <a:endParaRPr/>
          </a:p>
          <a:p>
            <a:pPr indent="-342900" lvl="0" marL="457200" rtl="0" algn="l">
              <a:spcBef>
                <a:spcPts val="0"/>
              </a:spcBef>
              <a:spcAft>
                <a:spcPts val="0"/>
              </a:spcAft>
              <a:buSzPts val="1800"/>
              <a:buChar char="●"/>
            </a:pPr>
            <a:r>
              <a:rPr lang="ru"/>
              <a:t>Маскировка Смольного</a:t>
            </a:r>
            <a:endParaRPr/>
          </a:p>
          <a:p>
            <a:pPr indent="-342900" lvl="0" marL="457200" rtl="0" algn="l">
              <a:spcBef>
                <a:spcPts val="0"/>
              </a:spcBef>
              <a:spcAft>
                <a:spcPts val="0"/>
              </a:spcAft>
              <a:buSzPts val="1800"/>
              <a:buChar char="●"/>
            </a:pPr>
            <a:r>
              <a:rPr lang="ru"/>
              <a:t>Маскировка других объектов города</a:t>
            </a:r>
            <a:endParaRPr/>
          </a:p>
          <a:p>
            <a:pPr indent="-342900" lvl="0" marL="457200" rtl="0" algn="l">
              <a:spcBef>
                <a:spcPts val="0"/>
              </a:spcBef>
              <a:spcAft>
                <a:spcPts val="0"/>
              </a:spcAft>
              <a:buSzPts val="1800"/>
              <a:buChar char="●"/>
            </a:pPr>
            <a:r>
              <a:rPr lang="ru"/>
              <a:t>Процесс создания маскировочных сетей</a:t>
            </a:r>
            <a:endParaRPr/>
          </a:p>
          <a:p>
            <a:pPr indent="-342900" lvl="0" marL="457200" rtl="0" algn="l">
              <a:spcBef>
                <a:spcPts val="0"/>
              </a:spcBef>
              <a:spcAft>
                <a:spcPts val="0"/>
              </a:spcAft>
              <a:buSzPts val="1800"/>
              <a:buChar char="●"/>
            </a:pPr>
            <a:r>
              <a:rPr lang="ru"/>
              <a:t>Заключение</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Введение</a:t>
            </a:r>
            <a:endParaRPr/>
          </a:p>
        </p:txBody>
      </p:sp>
      <p:sp>
        <p:nvSpPr>
          <p:cNvPr id="72" name="Google Shape;72;p15"/>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None/>
            </a:pPr>
            <a:r>
              <a:rPr lang="ru" sz="1500">
                <a:latin typeface="Times New Roman"/>
                <a:ea typeface="Times New Roman"/>
                <a:cs typeface="Times New Roman"/>
                <a:sym typeface="Times New Roman"/>
              </a:rPr>
              <a:t>Цель настоящей работы – На примере подвигов ленинградцев показать насколько люди могут и должны быть преданы своим родным местам, выполняя свой гражданский долг и ценя культурное наследие своих предков в виде памятников архитектуры. Для этого в качестве задач проведём анализ того, как маскировали памятники, здания и другие достопримечательности Санкт-Петербурга, подвига альпинистов по маскировке куполов Исаакиевского собора, Петропавловского собора и шпиля Адмиралтейства, маскировки вокзалов, кораблей и прочих объектов. Также поговорим о том, какие силы были привлечены к созданию маскировочных сетей и прочих нужных для них материалов и вещей, про работу обмерщиков и маскировщиков.</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Маскировка высотных доминант</a:t>
            </a:r>
            <a:endParaRPr/>
          </a:p>
        </p:txBody>
      </p:sp>
      <p:sp>
        <p:nvSpPr>
          <p:cNvPr id="78" name="Google Shape;78;p16"/>
          <p:cNvSpPr txBox="1"/>
          <p:nvPr>
            <p:ph idx="1" type="body"/>
          </p:nvPr>
        </p:nvSpPr>
        <p:spPr>
          <a:xfrm>
            <a:off x="5550625" y="889625"/>
            <a:ext cx="3281700" cy="3679200"/>
          </a:xfrm>
          <a:prstGeom prst="rect">
            <a:avLst/>
          </a:prstGeom>
        </p:spPr>
        <p:txBody>
          <a:bodyPr anchorCtr="0" anchor="t" bIns="91425" lIns="91425" spcFirstLastPara="1" rIns="91425" wrap="square" tIns="91425">
            <a:normAutofit fontScale="85000" lnSpcReduction="10000"/>
          </a:bodyPr>
          <a:lstStyle/>
          <a:p>
            <a:pPr indent="0" lvl="0" marL="0" rtl="0" algn="just">
              <a:lnSpc>
                <a:spcPct val="150000"/>
              </a:lnSpc>
              <a:spcBef>
                <a:spcPts val="1200"/>
              </a:spcBef>
              <a:spcAft>
                <a:spcPts val="0"/>
              </a:spcAft>
              <a:buClr>
                <a:schemeClr val="dk1"/>
              </a:buClr>
              <a:buSzPct val="78571"/>
              <a:buFont typeface="Arial"/>
              <a:buNone/>
            </a:pPr>
            <a:r>
              <a:rPr lang="ru" sz="1400">
                <a:latin typeface="Times New Roman"/>
                <a:ea typeface="Times New Roman"/>
                <a:cs typeface="Times New Roman"/>
                <a:sym typeface="Times New Roman"/>
              </a:rPr>
              <a:t>Каждому известны такие «визитные карточки» Петербурга, как Исаакиевский собор, Петропавловский собор и Адмиралтейство, с его величественным шпилем, однако для фашистов в годы Великой Отечественной войны они служили главным ориентиром для артиллерийского огня по различным объектам Ленинграда.  Высота Исаакиевского с куполом – 101, 5 метр. В то время он был вторым по высоте зданием Петербурга после Петропавловского собора. Именно поэтому его маскировкой занялись в первую очередь.</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61275" y="1055375"/>
            <a:ext cx="5244950" cy="3032750"/>
          </a:xfrm>
          <a:prstGeom prst="rect">
            <a:avLst/>
          </a:prstGeom>
          <a:noFill/>
          <a:ln>
            <a:noFill/>
          </a:ln>
        </p:spPr>
      </p:pic>
      <p:sp>
        <p:nvSpPr>
          <p:cNvPr id="80" name="Google Shape;80;p16"/>
          <p:cNvSpPr txBox="1"/>
          <p:nvPr/>
        </p:nvSpPr>
        <p:spPr>
          <a:xfrm>
            <a:off x="61275" y="4228325"/>
            <a:ext cx="5105700" cy="3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ru" sz="1000">
                <a:solidFill>
                  <a:schemeClr val="dk1"/>
                </a:solidFill>
                <a:latin typeface="Times New Roman"/>
                <a:ea typeface="Times New Roman"/>
                <a:cs typeface="Times New Roman"/>
                <a:sym typeface="Times New Roman"/>
              </a:rPr>
              <a:t>Панорама Ленинграда, сделанная немецкими артиллеристами из Стрельны в 1943 году. современный адрес – Санкт-Петербургское шоссе, дом 13, корпус 1</a:t>
            </a:r>
            <a:endParaRPr i="1"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высотных доминант</a:t>
            </a:r>
            <a:endParaRPr/>
          </a:p>
          <a:p>
            <a:pPr indent="0" lvl="0" marL="0" rtl="0" algn="l">
              <a:spcBef>
                <a:spcPts val="0"/>
              </a:spcBef>
              <a:spcAft>
                <a:spcPts val="0"/>
              </a:spcAft>
              <a:buNone/>
            </a:pPr>
            <a:r>
              <a:t/>
            </a:r>
            <a:endParaRPr/>
          </a:p>
        </p:txBody>
      </p:sp>
      <p:sp>
        <p:nvSpPr>
          <p:cNvPr id="86" name="Google Shape;86;p17"/>
          <p:cNvSpPr txBox="1"/>
          <p:nvPr>
            <p:ph idx="1" type="body"/>
          </p:nvPr>
        </p:nvSpPr>
        <p:spPr>
          <a:xfrm>
            <a:off x="4743800" y="1171600"/>
            <a:ext cx="4088400" cy="33972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Clr>
                <a:schemeClr val="dk1"/>
              </a:buClr>
              <a:buSzPct val="78571"/>
              <a:buFont typeface="Arial"/>
              <a:buNone/>
            </a:pPr>
            <a:r>
              <a:rPr lang="ru" sz="1400">
                <a:latin typeface="Arial"/>
                <a:ea typeface="Arial"/>
                <a:cs typeface="Arial"/>
                <a:sym typeface="Arial"/>
              </a:rPr>
              <a:t>Позолоту на куполе Исаакиевского решили закрасить серой масляной краской, чтобы он сливался с цветом Петербуржского неба. Однако не было идей как можно это реализовать. Изначально планировалось снести эти доминанты города, однако усилиями Белехова Н. Н. – главы комитета по охране памятников и Натальи Михайловне Уствольской, – юному архитектору, занимавшейся до войны в кружке альпинистов, она была воплощена в жизнь. Спустя пару дней была сформирована команда из пяти альпинистов: Михаила Боброва, Алоизия Зембы, Александры Пригожевой, Ольги Фирсовы и Михаила Шестакова.</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152400" y="1210625"/>
            <a:ext cx="4439000" cy="3194804"/>
          </a:xfrm>
          <a:prstGeom prst="rect">
            <a:avLst/>
          </a:prstGeom>
          <a:noFill/>
          <a:ln>
            <a:noFill/>
          </a:ln>
        </p:spPr>
      </p:pic>
      <p:sp>
        <p:nvSpPr>
          <p:cNvPr id="88" name="Google Shape;88;p17"/>
          <p:cNvSpPr txBox="1"/>
          <p:nvPr/>
        </p:nvSpPr>
        <p:spPr>
          <a:xfrm>
            <a:off x="117175" y="4539925"/>
            <a:ext cx="4160100" cy="36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ru" sz="1000">
                <a:solidFill>
                  <a:schemeClr val="dk1"/>
                </a:solidFill>
                <a:latin typeface="Times New Roman"/>
                <a:ea typeface="Times New Roman"/>
                <a:cs typeface="Times New Roman"/>
                <a:sym typeface="Times New Roman"/>
              </a:rPr>
              <a:t>Ольга Фирсова (слева) и Александра Пригожева (справа). Фото spb.aif.ru</a:t>
            </a:r>
            <a:endParaRPr i="1" sz="10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Подвиг альпинистов</a:t>
            </a:r>
            <a:endParaRPr/>
          </a:p>
        </p:txBody>
      </p:sp>
      <p:sp>
        <p:nvSpPr>
          <p:cNvPr id="94" name="Google Shape;94;p18"/>
          <p:cNvSpPr txBox="1"/>
          <p:nvPr>
            <p:ph idx="1" type="body"/>
          </p:nvPr>
        </p:nvSpPr>
        <p:spPr>
          <a:xfrm>
            <a:off x="3344450" y="1171600"/>
            <a:ext cx="5487900" cy="33972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Clr>
                <a:schemeClr val="dk1"/>
              </a:buClr>
              <a:buSzPct val="78571"/>
              <a:buFont typeface="Arial"/>
              <a:buNone/>
            </a:pPr>
            <a:r>
              <a:rPr lang="ru" sz="1400">
                <a:latin typeface="Arial"/>
                <a:ea typeface="Arial"/>
                <a:cs typeface="Arial"/>
                <a:sym typeface="Arial"/>
              </a:rPr>
              <a:t>На очереди было Адмиралтейство. Его шпиль был позолочен методом гальванопластики. При снятии краски он был бы испорчен. Потому для него был сшит специальный чехол из брезента и парусины. Вес такого чехла составлял полтонны. При помощи аэростата его подняли, а также зацепили крюк для альпинистов, по которому поднялись Ольга Фирсова и Александра Пригожева. Девушки сшивали чехол и закрепляли его на шпиле, находясь под обстрелами летчиков Люфтваффе.</a:t>
            </a:r>
            <a:endParaRPr sz="1400">
              <a:latin typeface="Arial"/>
              <a:ea typeface="Arial"/>
              <a:cs typeface="Arial"/>
              <a:sym typeface="Arial"/>
            </a:endParaRPr>
          </a:p>
          <a:p>
            <a:pPr indent="0" lvl="0" marL="0" rtl="0" algn="l">
              <a:spcBef>
                <a:spcPts val="1200"/>
              </a:spcBef>
              <a:spcAft>
                <a:spcPts val="1200"/>
              </a:spcAft>
              <a:buNone/>
            </a:pPr>
            <a:r>
              <a:rPr lang="ru" sz="1400">
                <a:latin typeface="Arial"/>
                <a:ea typeface="Arial"/>
                <a:cs typeface="Arial"/>
                <a:sym typeface="Arial"/>
              </a:rPr>
              <a:t>Последней доминантой в списке оставался Петропавловский собор. Его маскировка происходила зимой и была самой сложной Шпиль собора раскачивался на ветру, что сильно затрудняло его покраску, будучи подвешенным на лебёдке. Также на бригаду продолжались налеты, поэтому они работали ночью. Ещё одной трудностью было то, что из-за морозов краска трескалась, не успевая засохнуть. Потому некоторые места приходилось красить по нескольку раз.</a:t>
            </a:r>
            <a:endParaRPr sz="1400">
              <a:latin typeface="Arial"/>
              <a:ea typeface="Arial"/>
              <a:cs typeface="Arial"/>
              <a:sym typeface="Arial"/>
            </a:endParaRPr>
          </a:p>
        </p:txBody>
      </p:sp>
      <p:pic>
        <p:nvPicPr>
          <p:cNvPr id="95" name="Google Shape;95;p18"/>
          <p:cNvPicPr preferRelativeResize="0"/>
          <p:nvPr/>
        </p:nvPicPr>
        <p:blipFill>
          <a:blip r:embed="rId3">
            <a:alphaModFix/>
          </a:blip>
          <a:stretch>
            <a:fillRect/>
          </a:stretch>
        </p:blipFill>
        <p:spPr>
          <a:xfrm>
            <a:off x="311700" y="1132961"/>
            <a:ext cx="2604125" cy="347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Маскировка Смольного</a:t>
            </a:r>
            <a:endParaRPr/>
          </a:p>
        </p:txBody>
      </p:sp>
      <p:sp>
        <p:nvSpPr>
          <p:cNvPr id="101" name="Google Shape;101;p19"/>
          <p:cNvSpPr txBox="1"/>
          <p:nvPr>
            <p:ph idx="1" type="body"/>
          </p:nvPr>
        </p:nvSpPr>
        <p:spPr>
          <a:xfrm>
            <a:off x="311825" y="1171600"/>
            <a:ext cx="8520600" cy="33972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Clr>
                <a:schemeClr val="dk1"/>
              </a:buClr>
              <a:buSzPts val="1100"/>
              <a:buFont typeface="Arial"/>
              <a:buNone/>
            </a:pPr>
            <a:r>
              <a:rPr lang="ru" sz="1400">
                <a:latin typeface="Times New Roman"/>
                <a:ea typeface="Times New Roman"/>
                <a:cs typeface="Times New Roman"/>
                <a:sym typeface="Times New Roman"/>
              </a:rPr>
              <a:t>Петербург представляет из себя целый архитектурный ансамбль из самых разных зданий и памятников. Всё это нужно было сохранить от возможных повреждений фашистами во время блокады. Главным архитектором города в то время был Баранов Николай Варфоломеевич, который начал собирать группы их других архитекторов для укрытия и маскировки памятников архитектуры, стратегических объектов и других важных мест Санкт-Петербурга. Заместитель Баранова – А. И. Наумов в свою очередь был назначен заместителем военной службы маскировки и занялся созданием планов маскировки, круглосуточно живя и работая в подвале архитектурно-проектировочного управления.</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Смольного</a:t>
            </a:r>
            <a:endParaRPr/>
          </a:p>
          <a:p>
            <a:pPr indent="0" lvl="0" marL="0" rtl="0" algn="l">
              <a:spcBef>
                <a:spcPts val="0"/>
              </a:spcBef>
              <a:spcAft>
                <a:spcPts val="0"/>
              </a:spcAft>
              <a:buNone/>
            </a:pPr>
            <a:r>
              <a:t/>
            </a:r>
            <a:endParaRPr/>
          </a:p>
        </p:txBody>
      </p:sp>
      <p:pic>
        <p:nvPicPr>
          <p:cNvPr id="107" name="Google Shape;107;p20"/>
          <p:cNvPicPr preferRelativeResize="0"/>
          <p:nvPr/>
        </p:nvPicPr>
        <p:blipFill>
          <a:blip r:embed="rId3">
            <a:alphaModFix/>
          </a:blip>
          <a:stretch>
            <a:fillRect/>
          </a:stretch>
        </p:blipFill>
        <p:spPr>
          <a:xfrm>
            <a:off x="177600" y="1058225"/>
            <a:ext cx="2700425" cy="3133976"/>
          </a:xfrm>
          <a:prstGeom prst="rect">
            <a:avLst/>
          </a:prstGeom>
          <a:noFill/>
          <a:ln>
            <a:noFill/>
          </a:ln>
        </p:spPr>
      </p:pic>
      <p:pic>
        <p:nvPicPr>
          <p:cNvPr id="108" name="Google Shape;108;p20"/>
          <p:cNvPicPr preferRelativeResize="0"/>
          <p:nvPr/>
        </p:nvPicPr>
        <p:blipFill>
          <a:blip r:embed="rId4">
            <a:alphaModFix/>
          </a:blip>
          <a:stretch>
            <a:fillRect/>
          </a:stretch>
        </p:blipFill>
        <p:spPr>
          <a:xfrm>
            <a:off x="3116500" y="1005488"/>
            <a:ext cx="2911000" cy="3239450"/>
          </a:xfrm>
          <a:prstGeom prst="rect">
            <a:avLst/>
          </a:prstGeom>
          <a:noFill/>
          <a:ln>
            <a:noFill/>
          </a:ln>
        </p:spPr>
      </p:pic>
      <p:sp>
        <p:nvSpPr>
          <p:cNvPr id="109" name="Google Shape;109;p20"/>
          <p:cNvSpPr txBox="1"/>
          <p:nvPr/>
        </p:nvSpPr>
        <p:spPr>
          <a:xfrm>
            <a:off x="180200" y="4268175"/>
            <a:ext cx="2622300" cy="4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ru" sz="1100">
                <a:solidFill>
                  <a:schemeClr val="dk1"/>
                </a:solidFill>
                <a:latin typeface="Times New Roman"/>
                <a:ea typeface="Times New Roman"/>
                <a:cs typeface="Times New Roman"/>
                <a:sym typeface="Times New Roman"/>
              </a:rPr>
              <a:t>Н. В. Баранов</a:t>
            </a:r>
            <a:endParaRPr i="1"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
        <p:nvSpPr>
          <p:cNvPr id="110" name="Google Shape;110;p20"/>
          <p:cNvSpPr txBox="1"/>
          <p:nvPr/>
        </p:nvSpPr>
        <p:spPr>
          <a:xfrm>
            <a:off x="3130150" y="4394250"/>
            <a:ext cx="2508600" cy="29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ru" sz="1100">
                <a:solidFill>
                  <a:schemeClr val="dk1"/>
                </a:solidFill>
                <a:latin typeface="Times New Roman"/>
                <a:ea typeface="Times New Roman"/>
                <a:cs typeface="Times New Roman"/>
                <a:sym typeface="Times New Roman"/>
              </a:rPr>
              <a:t>А. И. Наумов</a:t>
            </a:r>
            <a:endParaRPr i="1"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ru"/>
              <a:t>Маскировка Смольного</a:t>
            </a:r>
            <a:endParaRPr/>
          </a:p>
          <a:p>
            <a:pPr indent="0" lvl="0" marL="0" rtl="0" algn="l">
              <a:spcBef>
                <a:spcPts val="0"/>
              </a:spcBef>
              <a:spcAft>
                <a:spcPts val="0"/>
              </a:spcAft>
              <a:buNone/>
            </a:pPr>
            <a:r>
              <a:t/>
            </a:r>
            <a:endParaRPr/>
          </a:p>
        </p:txBody>
      </p:sp>
      <p:sp>
        <p:nvSpPr>
          <p:cNvPr id="116" name="Google Shape;116;p21"/>
          <p:cNvSpPr txBox="1"/>
          <p:nvPr>
            <p:ph idx="1" type="body"/>
          </p:nvPr>
        </p:nvSpPr>
        <p:spPr>
          <a:xfrm>
            <a:off x="4504275" y="1171600"/>
            <a:ext cx="4328100" cy="33972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50000"/>
              </a:lnSpc>
              <a:spcBef>
                <a:spcPts val="1200"/>
              </a:spcBef>
              <a:spcAft>
                <a:spcPts val="0"/>
              </a:spcAft>
              <a:buNone/>
            </a:pPr>
            <a:r>
              <a:rPr lang="ru" sz="1400">
                <a:latin typeface="Times New Roman"/>
                <a:ea typeface="Times New Roman"/>
                <a:cs typeface="Times New Roman"/>
                <a:sym typeface="Times New Roman"/>
              </a:rPr>
              <a:t>Весь район Смольного был покрыт маскировочными сетям, висевшими под разными углами, чтобы изменить планировку района. Теперь с высоты птичьего полёта Смольный казался огромным лесным массивом. Суворовский проспект был замаскирован под речку. На него даже ставили плоты для большей схожести. Также на близлежащей площади были установлены макеты домов и памятника Ленину. Такие приемы маскировки привели к тому, что немцы часто бомбили именно эту площадь, а не сам Смольный.</a:t>
            </a:r>
            <a:endParaRPr sz="1400">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1400">
              <a:latin typeface="Times New Roman"/>
              <a:ea typeface="Times New Roman"/>
              <a:cs typeface="Times New Roman"/>
              <a:sym typeface="Times New Roman"/>
            </a:endParaRPr>
          </a:p>
        </p:txBody>
      </p:sp>
      <p:pic>
        <p:nvPicPr>
          <p:cNvPr id="117" name="Google Shape;117;p21"/>
          <p:cNvPicPr preferRelativeResize="0"/>
          <p:nvPr/>
        </p:nvPicPr>
        <p:blipFill>
          <a:blip r:embed="rId3">
            <a:alphaModFix/>
          </a:blip>
          <a:stretch>
            <a:fillRect/>
          </a:stretch>
        </p:blipFill>
        <p:spPr>
          <a:xfrm>
            <a:off x="152400" y="1210625"/>
            <a:ext cx="4328100" cy="2395121"/>
          </a:xfrm>
          <a:prstGeom prst="rect">
            <a:avLst/>
          </a:prstGeom>
          <a:noFill/>
          <a:ln>
            <a:noFill/>
          </a:ln>
        </p:spPr>
      </p:pic>
      <p:sp>
        <p:nvSpPr>
          <p:cNvPr id="118" name="Google Shape;118;p21"/>
          <p:cNvSpPr txBox="1"/>
          <p:nvPr/>
        </p:nvSpPr>
        <p:spPr>
          <a:xfrm>
            <a:off x="218025" y="3814350"/>
            <a:ext cx="4059300" cy="31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i="1" lang="ru" sz="1100">
                <a:solidFill>
                  <a:schemeClr val="dk1"/>
                </a:solidFill>
                <a:latin typeface="Times New Roman"/>
                <a:ea typeface="Times New Roman"/>
                <a:cs typeface="Times New Roman"/>
                <a:sym typeface="Times New Roman"/>
              </a:rPr>
              <a:t>Смольный. Тогда и сейчас / Алексей Рожнов / Екатерина Елизарова</a:t>
            </a:r>
            <a:endParaRPr i="1" sz="11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